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54"/>
  </p:notesMasterIdLst>
  <p:handoutMasterIdLst>
    <p:handoutMasterId r:id="rId55"/>
  </p:handoutMasterIdLst>
  <p:sldIdLst>
    <p:sldId id="329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3" r:id="rId10"/>
    <p:sldId id="362" r:id="rId11"/>
    <p:sldId id="364" r:id="rId12"/>
    <p:sldId id="365" r:id="rId13"/>
    <p:sldId id="366" r:id="rId14"/>
    <p:sldId id="367" r:id="rId15"/>
    <p:sldId id="368" r:id="rId16"/>
    <p:sldId id="370" r:id="rId17"/>
    <p:sldId id="372" r:id="rId18"/>
    <p:sldId id="371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9" r:id="rId35"/>
    <p:sldId id="388" r:id="rId36"/>
    <p:sldId id="391" r:id="rId37"/>
    <p:sldId id="390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</p:sldIdLst>
  <p:sldSz cx="12192000" cy="6858000"/>
  <p:notesSz cx="6858000" cy="9144000"/>
  <p:embeddedFontLst>
    <p:embeddedFont>
      <p:font typeface="서울남산체 M" panose="02020603020101020101" pitchFamily="18" charset="-127"/>
      <p:regular r:id="rId56"/>
    </p:embeddedFont>
    <p:embeddedFont>
      <p:font typeface="Segoe UI Light" panose="020B0502040204020203" pitchFamily="34" charset="0"/>
      <p:regular r:id="rId57"/>
      <p:italic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Segoe UI" panose="020B0502040204020203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19" d="100"/>
          <a:sy n="119" d="100"/>
        </p:scale>
        <p:origin x="96" y="2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147600" cy="147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t>2017-05-14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0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13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8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14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3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7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7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62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3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63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72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59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7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68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5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05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62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74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9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77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79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23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74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63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12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22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0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770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1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452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21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52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6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579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43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3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37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46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570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8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77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231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600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7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62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33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8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9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/>
              <a:t>Chapter 13 : Monte</a:t>
            </a:r>
            <a:r>
              <a:rPr lang="ko-KR" altLang="en-US" dirty="0"/>
              <a:t> </a:t>
            </a:r>
            <a:r>
              <a:rPr lang="en-US" altLang="ko-KR" dirty="0"/>
              <a:t>Carlo</a:t>
            </a:r>
            <a:r>
              <a:rPr lang="ko-KR" altLang="en-US" dirty="0"/>
              <a:t> </a:t>
            </a:r>
            <a:r>
              <a:rPr lang="en-US" altLang="ko-KR" dirty="0"/>
              <a:t>Integration I – Basic Concepts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Metropolis Sampling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Basic Algorithm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Choosing Mutation Strategies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Start-up Bias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Estimating Integrals with Metropolis Sampling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Transforming between Distributions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Transformation in Multiple Dimensions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2D Sampling with Multi-dimensional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4954" y="6221002"/>
            <a:ext cx="499656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옥찬호 </a:t>
            </a:r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(utilForever@gmail.com)</a:t>
            </a:r>
            <a:endParaRPr lang="en-US" sz="2800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Binary Example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=9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Transition densities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Acceptance probabilities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Better transitions improve acceptance probability!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13873" y="1961148"/>
                <a:ext cx="4453270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mutate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ko-KR" alt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&lt;8/9    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3" y="1961148"/>
                <a:ext cx="4453270" cy="961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744762" y="3057745"/>
                <a:ext cx="319068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=8/9</m:t>
                      </m:r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/9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762" y="3057745"/>
                <a:ext cx="3190682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79100" y="3994842"/>
                <a:ext cx="3394006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.9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.9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.9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.9</m:t>
                          </m:r>
                        </m:den>
                      </m:f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100" y="3994842"/>
                <a:ext cx="3394006" cy="861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3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Acceptance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Does not affect unbiasedness; just variance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Want transition to happen because transitions are often heading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is large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Maximize the acceptance probability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Explore state space better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Reduce correlation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Mutation strategy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Very free and flexible; the only requirement is to be able to calculate transition probability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Based on applications and experience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The more mutation, the better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Relative frequency of them is not so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3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Start-up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Using an initial sample not from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’s distribution leads to a problem called start-up bias.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Solution #1: Run MS for a while and use the current sample as the initial sample to re-start the process.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Expensive start-up cost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Need to guess when to re-start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Solution #2: Use another available sampling method to start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2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1D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080" y="2133017"/>
            <a:ext cx="6991841" cy="429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913" y="1291848"/>
            <a:ext cx="36861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6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1D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mutat</m:t>
                    </m:r>
                    <m:sSub>
                      <m:sSubPr>
                        <m:ctrlPr>
                          <a:rPr lang="en-US" altLang="ko-KR" b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e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𝜉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mutat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e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+.1∗(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−.5)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0.1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 :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≤.05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0 :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otherwise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6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7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1D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3579" y="5301912"/>
            <a:ext cx="17440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Mutation 1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6430" y="5301912"/>
            <a:ext cx="2630913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Mutation 2</a:t>
            </a:r>
            <a:b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10,000 Iterations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640659"/>
            <a:ext cx="5372731" cy="331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522" y="1678791"/>
            <a:ext cx="5372731" cy="32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17" y="1573661"/>
            <a:ext cx="5455643" cy="3318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1D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3579" y="5301912"/>
            <a:ext cx="17440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Mutation 1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89448" y="5301912"/>
            <a:ext cx="2824877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Mutation 2</a:t>
            </a:r>
            <a:b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300,000 Iterations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48" y="1640659"/>
            <a:ext cx="5372731" cy="33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1D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1032" y="4678935"/>
            <a:ext cx="17440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Mutation 1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9843" y="4678935"/>
            <a:ext cx="286616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90% Mutation 2</a:t>
            </a:r>
            <a:b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+ 10% Mutation 1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575" y="1291849"/>
            <a:ext cx="7070851" cy="33870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1725" y="5843156"/>
            <a:ext cx="89885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Periodically using uniform mutations increases ergodicity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2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291848"/>
            <a:ext cx="79343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4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Metropolis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Metropolis sampling can efficiently generate a set of samples from any non-negative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requiring only the ability to evaluate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Disadvantage: successive samples in the sequence are often correlated. It is not possible to ensure that a small number of samples generated by Metropolis is well distributed over the domain. There is no technique like stratified sampling for Metropolis.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22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5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291848"/>
            <a:ext cx="70199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</p:spPr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8" y="1986306"/>
            <a:ext cx="83534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Transformation of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Given a random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𝑋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to a random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is one-to-one, i.e. monotonic. We want to derive the distribution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𝑌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Pr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Pr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PDF: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2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53" y="3495942"/>
            <a:ext cx="7101096" cy="28963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620253" y="3339989"/>
            <a:ext cx="1556084" cy="94648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33011" y="3446825"/>
            <a:ext cx="1556084" cy="11452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248401" y="3394729"/>
            <a:ext cx="1556084" cy="11452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21096" y="3446825"/>
            <a:ext cx="1556084" cy="11452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097667" y="3653507"/>
            <a:ext cx="1556084" cy="11452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845655" y="3501107"/>
            <a:ext cx="1556084" cy="11452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18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endParaRPr lang="en-US" altLang="ko-KR" b="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sin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𝑋</m:t>
                        </m:r>
                      </m:e>
                    </m:func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𝑦</m:t>
                              </m:r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Transformation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A problem to apply the above method is that we usually have some PDF to sample from, not a given transformation.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Given a source random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𝑋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and a target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try transform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𝑋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into to another random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𝑌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so that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𝑌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has 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We first have to find a transform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Thus,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𝑦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𝑦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7097667" y="3653507"/>
            <a:ext cx="1556084" cy="11452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6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Transformation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Let’s prove that the above transform works.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We first prove that the random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has a uniform distribution. If so,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should have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from the inversion method.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𝑍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≤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−1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Thus, Z is uniform and the transformation works.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It is an obvious generalization of the inversion method, in which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𝑋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is uniform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7097667" y="3653507"/>
            <a:ext cx="1556084" cy="11452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2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p>
                    </m:sSup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</m:func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𝑦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𝑦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=2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ln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−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ln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Thus, 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𝑋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has 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then random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=2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−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has 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Multiple Dimensions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Easily generalized – using the Jacobian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Example – Polar Coordinates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𝑟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cos</m:t>
                        </m:r>
                      </m:fNam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𝜃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𝑟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sin</m:t>
                        </m:r>
                      </m:fNam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𝜕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𝜕</m:t>
                                    </m:r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𝜕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𝜕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  We often need the other way around,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,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𝑟𝑝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3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Spherical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The spherical coordinate representation of directions is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𝑟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sin</m:t>
                        </m:r>
                      </m:fNam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cos</m:t>
                        </m:r>
                      </m:fNam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𝜙</m:t>
                        </m:r>
                      </m:e>
                    </m:func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𝑟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sin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sin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𝜙</m:t>
                        </m:r>
                      </m:e>
                    </m:func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𝑟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cos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𝜃</m:t>
                        </m:r>
                      </m:e>
                    </m:func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i="1" dirty="0">
                  <a:latin typeface="Cambria Math" panose="02040503050406030204" pitchFamily="18" charset="0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Spherical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Now, look at relation between spherical directions and a solid angles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𝑑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𝑑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𝑑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𝜙</m:t>
                      </m:r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Hence, the density in terms of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𝜙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𝑑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𝑑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𝑑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𝜔</m:t>
                      </m:r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5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Metropolis Sampling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Problem: given an arbitrary function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assuming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generate a set of samples</a:t>
            </a:r>
            <a:endParaRPr lang="en-US" altLang="ko-KR" i="1" dirty="0">
              <a:latin typeface="Cambria Math" panose="02040503050406030204" pitchFamily="18" charset="0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562632" y="3893101"/>
                <a:ext cx="2346925" cy="561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pdf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𝑓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/</m:t>
                      </m:r>
                      <m:r>
                        <a:rPr lang="en-US" altLang="ko-KR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𝐈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(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𝑓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632" y="3893101"/>
                <a:ext cx="2346925" cy="561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736432" y="1886956"/>
                <a:ext cx="2719137" cy="523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→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br>
                  <a:rPr lang="en-US" altLang="ko-KR" sz="2800" dirty="0">
                    <a:solidFill>
                      <a:schemeClr val="bg1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432" y="1886956"/>
                <a:ext cx="2719137" cy="523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562632" y="2756414"/>
                <a:ext cx="3066737" cy="1096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𝐈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𝑓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d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632" y="2756414"/>
                <a:ext cx="3066737" cy="1096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598411" y="4943858"/>
                <a:ext cx="2995179" cy="561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𝑋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 ~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pdf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11" y="4943858"/>
                <a:ext cx="2995179" cy="5615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23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Multi-dimensional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Separable case: Independently sample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𝑋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𝑌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Often, this is not possible.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Compute the marginal density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first.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𝑑𝑦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Then, compute the conditional density function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Use 1D sampling with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b="-3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3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a hemisphere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Sample a hemisphere uniformly, i.e.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𝜔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𝑐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1=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Sample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first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, 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𝜃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𝑑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Now sampling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𝜙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1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a hemisphere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Now, we use inversion technique in order to sample the PDF’s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0</m:t>
                          </m:r>
                        </m:sub>
                        <m:sup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′</m:t>
                              </m:r>
                            </m:e>
                          </m:func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𝑑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=1−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cos</m:t>
                          </m:r>
                        </m:fNam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0</m:t>
                          </m:r>
                        </m:sub>
                        <m:sup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𝑑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Inverting these: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𝜋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9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a hemisphere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Convert these to Cartesian coordinate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𝜙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=2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𝜋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ko-KR" sz="48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cos</m:t>
                          </m:r>
                        </m:fNam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cos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(2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)</m:t>
                          </m:r>
                        </m:e>
                      </m:func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radPr>
                        <m:deg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𝜙</m:t>
                          </m:r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(2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)</m:t>
                          </m:r>
                        </m:e>
                      </m:func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Similar derivation for a full sphere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a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82" y="1871940"/>
            <a:ext cx="7740066" cy="36655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4271" y="1364860"/>
            <a:ext cx="35714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WRONG ≠ Equal-Area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9948" y="1364860"/>
            <a:ext cx="314188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RIGHT = Equal-Area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279091" y="5537443"/>
                <a:ext cx="1601849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=2</m:t>
                      </m:r>
                      <m:r>
                        <a:rPr lang="ko-KR" alt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𝜋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𝑟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091" y="5537443"/>
                <a:ext cx="1601849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349966" y="5537443"/>
                <a:ext cx="1601849" cy="972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=2</m:t>
                      </m:r>
                      <m:r>
                        <a:rPr lang="ko-KR" alt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𝜋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𝑟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966" y="5537443"/>
                <a:ext cx="1601849" cy="972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57359"/>
          <a:stretch/>
        </p:blipFill>
        <p:spPr>
          <a:xfrm>
            <a:off x="2222082" y="1795747"/>
            <a:ext cx="3817770" cy="37416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56707" r="112"/>
          <a:stretch/>
        </p:blipFill>
        <p:spPr>
          <a:xfrm>
            <a:off x="6217817" y="1833843"/>
            <a:ext cx="3866146" cy="374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a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82" y="1871940"/>
            <a:ext cx="7740066" cy="36655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4271" y="1364860"/>
            <a:ext cx="35714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WRONG ≠ Equal-Area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9948" y="1364860"/>
            <a:ext cx="314188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RIGHT = Equal-Area</a:t>
            </a:r>
            <a:endParaRPr lang="ko-KR" altLang="en-US" sz="2800" dirty="0" err="1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279091" y="5537443"/>
                <a:ext cx="1601849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=2</m:t>
                      </m:r>
                      <m:r>
                        <a:rPr lang="ko-KR" alt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𝜋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𝑟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091" y="5537443"/>
                <a:ext cx="1601849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349966" y="5537443"/>
                <a:ext cx="1601849" cy="972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=2</m:t>
                      </m:r>
                      <m:r>
                        <a:rPr lang="ko-KR" alt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𝜋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𝑟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966" y="5537443"/>
                <a:ext cx="1601849" cy="972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36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a disk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Uniform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  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𝑟𝑝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𝑟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first.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, 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=2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Then, sample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5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a disk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Invert the CDF.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𝜃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𝜋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𝜋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Shirley’s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31" y="1291848"/>
            <a:ext cx="7320949" cy="50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a 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74" y="1291848"/>
            <a:ext cx="7415653" cy="51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Metropolis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Steps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Generate initial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Mutating current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to propose</a:t>
                </a:r>
                <a:r>
                  <a:rPr lang="en-US" altLang="ko-KR" dirty="0"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′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If it is accepted,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′</m:t>
                    </m:r>
                  </m:oMath>
                </a14:m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Acceptance probability guarantees distribution is the stationary distribution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a 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33" y="1291848"/>
            <a:ext cx="7347145" cy="51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Cosine weighted hemisphere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861" y="1291847"/>
            <a:ext cx="8256278" cy="51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Cosine weighted hemisphere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56" y="1291848"/>
            <a:ext cx="8053689" cy="51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Cosine weighted hemisphere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037" y="1291848"/>
            <a:ext cx="7778337" cy="518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6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Cosine weighted hemisphere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85" y="1287222"/>
            <a:ext cx="7763430" cy="516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Cosine weighted hemisphere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170" y="1291849"/>
            <a:ext cx="5657261" cy="51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</a:t>
            </a:r>
            <a:r>
              <a:rPr lang="en-US" dirty="0" err="1"/>
              <a:t>Phong</a:t>
            </a:r>
            <a:r>
              <a:rPr lang="en-US" dirty="0"/>
              <a:t> lobe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324" y="1291848"/>
            <a:ext cx="6943764" cy="51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</a:t>
            </a:r>
            <a:r>
              <a:rPr lang="en-US" dirty="0" err="1"/>
              <a:t>Phong</a:t>
            </a:r>
            <a:r>
              <a:rPr lang="en-US" dirty="0"/>
              <a:t> lobe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27" y="1291848"/>
            <a:ext cx="6152147" cy="51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</a:t>
            </a:r>
            <a:r>
              <a:rPr lang="en-US" dirty="0" err="1"/>
              <a:t>Phong</a:t>
            </a:r>
            <a:r>
              <a:rPr lang="en-US" dirty="0"/>
              <a:t> lobe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50" y="1291847"/>
            <a:ext cx="7640701" cy="514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Sampling </a:t>
            </a:r>
            <a:r>
              <a:rPr lang="en-US" dirty="0" err="1"/>
              <a:t>Phong</a:t>
            </a:r>
            <a:r>
              <a:rPr lang="en-US" dirty="0"/>
              <a:t> lobe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291848"/>
            <a:ext cx="11269579" cy="42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Metropolis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Mutations propose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′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is the tentative transition probability density of proposing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′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Being able to calculate tentative transition probability is the only restriction for the choice of mutations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is the acceptance probability of accepting the transition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By defining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we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~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Piecewise-constant 2D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291848"/>
            <a:ext cx="11043052" cy="44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6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Piecewise-constant 2D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307" y="1290632"/>
            <a:ext cx="8447386" cy="51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Piecewise-constant 2D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04" y="1291847"/>
            <a:ext cx="8329992" cy="51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6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Metropolis Sampling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Detailed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867958"/>
            <a:ext cx="5505450" cy="4524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271973" y="1574367"/>
            <a:ext cx="2887579" cy="109487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464478" y="2542674"/>
            <a:ext cx="2887579" cy="109487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438583" y="2002575"/>
                <a:ext cx="5358063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𝑇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𝑎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</m:oMath>
                  </m:oMathPara>
                </a14:m>
                <a:endParaRPr lang="en-US" altLang="ko-KR" sz="2800" b="0" dirty="0">
                  <a:solidFill>
                    <a:schemeClr val="bg1"/>
                  </a:solidFill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83" y="2002575"/>
                <a:ext cx="5358063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438583" y="3789945"/>
                <a:ext cx="5928091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𝑎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1, 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→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83" y="3789945"/>
                <a:ext cx="5928091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0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 err="1"/>
              <a:t>Pesudo</a:t>
            </a:r>
            <a:r>
              <a:rPr lang="en-US" dirty="0"/>
              <a:t>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x = x0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for </a:t>
            </a:r>
            <a:r>
              <a:rPr lang="en-US" altLang="ko-KR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i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= 1 to 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x’ = mutate(x)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a = accept(x, x’)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if (random() &lt; 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	x = x’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record(x)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 err="1"/>
              <a:t>Pesudo</a:t>
            </a:r>
            <a:r>
              <a:rPr lang="en-US" dirty="0"/>
              <a:t> Code (Expected Value)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x = x0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for </a:t>
            </a:r>
            <a:r>
              <a:rPr lang="en-US" altLang="ko-KR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i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= 1 to 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x’ = mutate(x)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a = accept(x, x’)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record(x, (1-a) * weight)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record(x’, a * weight)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if (random() &lt; 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		x = x’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2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Binary Example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=9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Then transition densities are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It directly follows that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13873" y="1961148"/>
                <a:ext cx="4453270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mutate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ko-KR" alt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&lt;0.5     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3" y="1961148"/>
                <a:ext cx="4453270" cy="961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93941" y="3489180"/>
                <a:ext cx="38041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941" y="3489180"/>
                <a:ext cx="380411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846553" y="4595844"/>
                <a:ext cx="64988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=.1111…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553" y="4595844"/>
                <a:ext cx="649889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118198" y="5162715"/>
                <a:ext cx="59556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8" y="5162715"/>
                <a:ext cx="595560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76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18537</TotalTime>
  <Words>1293</Words>
  <Application>Microsoft Office PowerPoint</Application>
  <PresentationFormat>Widescreen</PresentationFormat>
  <Paragraphs>320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서울남산체 M</vt:lpstr>
      <vt:lpstr>Segoe UI Light</vt:lpstr>
      <vt:lpstr>맑은 고딕</vt:lpstr>
      <vt:lpstr>Segoe UI</vt:lpstr>
      <vt:lpstr>Arial</vt:lpstr>
      <vt:lpstr>Wingdings</vt:lpstr>
      <vt:lpstr>Cambria Math</vt:lpstr>
      <vt:lpstr>Calibri</vt:lpstr>
      <vt:lpstr>Metro_TT_Blue_16x9_02-12</vt:lpstr>
      <vt:lpstr>Physically Based Rendering From Theory to Implementation</vt:lpstr>
      <vt:lpstr>Metropolis Sampling</vt:lpstr>
      <vt:lpstr>Metropolis Sampling</vt:lpstr>
      <vt:lpstr>Metropolis Sampling</vt:lpstr>
      <vt:lpstr>Metropolis Sampling</vt:lpstr>
      <vt:lpstr>Metropolis Sampling</vt:lpstr>
      <vt:lpstr>Pesudo Code</vt:lpstr>
      <vt:lpstr>Pesudo Code (Expected Value)</vt:lpstr>
      <vt:lpstr>Binary Example I</vt:lpstr>
      <vt:lpstr>Binary Example I</vt:lpstr>
      <vt:lpstr>Acceptance Probability</vt:lpstr>
      <vt:lpstr>Mutation strategy</vt:lpstr>
      <vt:lpstr>Start-up Bias</vt:lpstr>
      <vt:lpstr>1D Example</vt:lpstr>
      <vt:lpstr>1D Example</vt:lpstr>
      <vt:lpstr>1D Example</vt:lpstr>
      <vt:lpstr>1D Example</vt:lpstr>
      <vt:lpstr>1D Example</vt:lpstr>
      <vt:lpstr>2D Example</vt:lpstr>
      <vt:lpstr>2D Example</vt:lpstr>
      <vt:lpstr>2D Example</vt:lpstr>
      <vt:lpstr>Transformation of Variables</vt:lpstr>
      <vt:lpstr>Example</vt:lpstr>
      <vt:lpstr>Transformation Method</vt:lpstr>
      <vt:lpstr>Transformation Method</vt:lpstr>
      <vt:lpstr>Example</vt:lpstr>
      <vt:lpstr>Multiple Dimensions</vt:lpstr>
      <vt:lpstr>Spherical Coordinates</vt:lpstr>
      <vt:lpstr>Spherical Coordinates</vt:lpstr>
      <vt:lpstr>Multi-dimensional Sampling</vt:lpstr>
      <vt:lpstr>Sampling a hemisphere</vt:lpstr>
      <vt:lpstr>Sampling a hemisphere</vt:lpstr>
      <vt:lpstr>Sampling a hemisphere</vt:lpstr>
      <vt:lpstr>Sampling a disk</vt:lpstr>
      <vt:lpstr>Sampling a disk</vt:lpstr>
      <vt:lpstr>Sampling a disk</vt:lpstr>
      <vt:lpstr>Sampling a disk</vt:lpstr>
      <vt:lpstr>Shirley’s Mapping</vt:lpstr>
      <vt:lpstr>Sampling a triangle</vt:lpstr>
      <vt:lpstr>Sampling a triangle</vt:lpstr>
      <vt:lpstr>Cosine weighted hemisphere</vt:lpstr>
      <vt:lpstr>Cosine weighted hemisphere</vt:lpstr>
      <vt:lpstr>Cosine weighted hemisphere</vt:lpstr>
      <vt:lpstr>Cosine weighted hemisphere</vt:lpstr>
      <vt:lpstr>Cosine weighted hemisphere</vt:lpstr>
      <vt:lpstr>Sampling Phong lobe</vt:lpstr>
      <vt:lpstr>Sampling Phong lobe</vt:lpstr>
      <vt:lpstr>Sampling Phong lobe</vt:lpstr>
      <vt:lpstr>Sampling Phong lobe</vt:lpstr>
      <vt:lpstr>Piecewise-constant 2D distributions</vt:lpstr>
      <vt:lpstr>Piecewise-constant 2D distributions</vt:lpstr>
      <vt:lpstr>Piecewise-constant 2D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옥찬호</cp:lastModifiedBy>
  <cp:revision>439</cp:revision>
  <dcterms:created xsi:type="dcterms:W3CDTF">2014-11-18T06:53:54Z</dcterms:created>
  <dcterms:modified xsi:type="dcterms:W3CDTF">2017-05-14T17:42:17Z</dcterms:modified>
</cp:coreProperties>
</file>